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842" r:id="rId2"/>
    <p:sldId id="292" r:id="rId3"/>
    <p:sldId id="284" r:id="rId4"/>
    <p:sldId id="290" r:id="rId5"/>
    <p:sldId id="838" r:id="rId6"/>
    <p:sldId id="303" r:id="rId7"/>
    <p:sldId id="810" r:id="rId8"/>
    <p:sldId id="817" r:id="rId9"/>
    <p:sldId id="814" r:id="rId10"/>
    <p:sldId id="818" r:id="rId11"/>
    <p:sldId id="820" r:id="rId12"/>
    <p:sldId id="302" r:id="rId13"/>
    <p:sldId id="819" r:id="rId14"/>
    <p:sldId id="300" r:id="rId15"/>
    <p:sldId id="821" r:id="rId16"/>
    <p:sldId id="827" r:id="rId17"/>
    <p:sldId id="833" r:id="rId18"/>
    <p:sldId id="822" r:id="rId19"/>
    <p:sldId id="825" r:id="rId20"/>
    <p:sldId id="835" r:id="rId21"/>
    <p:sldId id="823" r:id="rId22"/>
    <p:sldId id="802" r:id="rId23"/>
    <p:sldId id="785" r:id="rId24"/>
    <p:sldId id="829" r:id="rId25"/>
    <p:sldId id="839" r:id="rId26"/>
    <p:sldId id="840" r:id="rId27"/>
    <p:sldId id="841" r:id="rId28"/>
    <p:sldId id="831" r:id="rId29"/>
    <p:sldId id="830" r:id="rId30"/>
    <p:sldId id="832" r:id="rId31"/>
  </p:sldIdLst>
  <p:sldSz cx="12192000" cy="6858000"/>
  <p:notesSz cx="9928225" cy="67976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ernhmensprofil" id="{DCE2C600-7AA2-2046-A1FB-416524A14BC5}">
          <p14:sldIdLst>
            <p14:sldId id="842"/>
            <p14:sldId id="292"/>
            <p14:sldId id="284"/>
            <p14:sldId id="290"/>
            <p14:sldId id="838"/>
            <p14:sldId id="303"/>
            <p14:sldId id="810"/>
            <p14:sldId id="817"/>
            <p14:sldId id="814"/>
            <p14:sldId id="818"/>
            <p14:sldId id="820"/>
            <p14:sldId id="302"/>
            <p14:sldId id="819"/>
            <p14:sldId id="300"/>
            <p14:sldId id="821"/>
            <p14:sldId id="827"/>
            <p14:sldId id="833"/>
            <p14:sldId id="822"/>
            <p14:sldId id="825"/>
            <p14:sldId id="835"/>
            <p14:sldId id="823"/>
            <p14:sldId id="802"/>
            <p14:sldId id="785"/>
            <p14:sldId id="829"/>
            <p14:sldId id="839"/>
            <p14:sldId id="840"/>
            <p14:sldId id="841"/>
            <p14:sldId id="831"/>
            <p14:sldId id="830"/>
            <p14:sldId id="8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A85"/>
    <a:srgbClr val="2173AD"/>
    <a:srgbClr val="2684C7"/>
    <a:srgbClr val="746859"/>
    <a:srgbClr val="625647"/>
    <a:srgbClr val="F2F0EE"/>
    <a:srgbClr val="494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06" autoAdjust="0"/>
    <p:restoredTop sz="79775"/>
  </p:normalViewPr>
  <p:slideViewPr>
    <p:cSldViewPr snapToGrid="0">
      <p:cViewPr>
        <p:scale>
          <a:sx n="80" d="100"/>
          <a:sy n="80" d="100"/>
        </p:scale>
        <p:origin x="58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869A1B57-EE7A-4428-9C75-7467DECC123D}" type="datetimeFigureOut">
              <a:rPr lang="de-DE" smtClean="0"/>
              <a:t>15.09.19</a:t>
            </a:fld>
            <a:endParaRPr lang="de-DE"/>
          </a:p>
        </p:txBody>
      </p:sp>
      <p:sp>
        <p:nvSpPr>
          <p:cNvPr id="4" name="Fußzeilenplatzhalter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AF06352C-4E68-43EF-B9EF-55D0032ECCFC}" type="slidenum">
              <a:rPr lang="de-DE" smtClean="0"/>
              <a:t>‹Nr.›</a:t>
            </a:fld>
            <a:endParaRPr lang="de-DE"/>
          </a:p>
        </p:txBody>
      </p:sp>
    </p:spTree>
    <p:extLst>
      <p:ext uri="{BB962C8B-B14F-4D97-AF65-F5344CB8AC3E}">
        <p14:creationId xmlns:p14="http://schemas.microsoft.com/office/powerpoint/2010/main" val="3277444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1D1326B5-246B-428F-87A6-0A6663AEBAA6}" type="datetimeFigureOut">
              <a:rPr lang="de-DE" smtClean="0"/>
              <a:t>15.09.19</a:t>
            </a:fld>
            <a:endParaRPr lang="de-DE"/>
          </a:p>
        </p:txBody>
      </p:sp>
      <p:sp>
        <p:nvSpPr>
          <p:cNvPr id="4" name="Folienbildplatzhalt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0F631351-2CD1-4817-BE03-4B15052D6633}" type="slidenum">
              <a:rPr lang="de-DE" smtClean="0"/>
              <a:t>‹Nr.›</a:t>
            </a:fld>
            <a:endParaRPr lang="de-DE"/>
          </a:p>
        </p:txBody>
      </p:sp>
    </p:spTree>
    <p:extLst>
      <p:ext uri="{BB962C8B-B14F-4D97-AF65-F5344CB8AC3E}">
        <p14:creationId xmlns:p14="http://schemas.microsoft.com/office/powerpoint/2010/main" val="125478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marL="0" marR="0" lvl="0" indent="0" algn="r" defTabSz="988916" rtl="0" eaLnBrk="1" fontAlgn="auto" latinLnBrk="0" hangingPunct="1">
              <a:lnSpc>
                <a:spcPct val="100000"/>
              </a:lnSpc>
              <a:spcBef>
                <a:spcPts val="0"/>
              </a:spcBef>
              <a:spcAft>
                <a:spcPts val="0"/>
              </a:spcAft>
              <a:buClrTx/>
              <a:buSzTx/>
              <a:buFontTx/>
              <a:buNone/>
              <a:tabLst/>
              <a:defRPr/>
            </a:pPr>
            <a:fld id="{53ED29D5-EFF4-4BAA-A4CB-43691B25D5A5}" type="slidenum">
              <a:rPr kumimoji="0" lang="de-DE"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8916" rtl="0" eaLnBrk="1" fontAlgn="auto" latinLnBrk="0" hangingPunct="1">
                <a:lnSpc>
                  <a:spcPct val="100000"/>
                </a:lnSpc>
                <a:spcBef>
                  <a:spcPts val="0"/>
                </a:spcBef>
                <a:spcAft>
                  <a:spcPts val="0"/>
                </a:spcAft>
                <a:buClrTx/>
                <a:buSzTx/>
                <a:buFontTx/>
                <a:buNone/>
                <a:tabLst/>
                <a:defRPr/>
              </a:pPr>
              <a:t>1</a:t>
            </a:fld>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3915889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eaLnBrk="1" hangingPunct="1">
              <a:buFontTx/>
              <a:buChar char="-"/>
            </a:pPr>
            <a:r>
              <a:rPr lang="de-DE" dirty="0"/>
              <a:t>weiterhin sind wir auch Mitglied der Golden </a:t>
            </a:r>
            <a:r>
              <a:rPr lang="de-DE" dirty="0" err="1"/>
              <a:t>Dudes</a:t>
            </a:r>
            <a:endParaRPr lang="de-DE" dirty="0"/>
          </a:p>
          <a:p>
            <a:pPr marL="171450" indent="-171450" eaLnBrk="1" hangingPunct="1">
              <a:buFontTx/>
              <a:buChar char="-"/>
            </a:pPr>
            <a:r>
              <a:rPr lang="de-DE" dirty="0"/>
              <a:t>somit sind wir auch auf internationaler Ebene aktiv eingebunden und haben Standorte in New York und Madrid über </a:t>
            </a:r>
            <a:r>
              <a:rPr lang="de-DE" dirty="0" err="1"/>
              <a:t>Instanbul</a:t>
            </a:r>
            <a:r>
              <a:rPr lang="de-DE" dirty="0"/>
              <a:t> bis nach Tokyo</a:t>
            </a:r>
          </a:p>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10</a:t>
            </a:fld>
            <a:endParaRPr lang="de-DE"/>
          </a:p>
        </p:txBody>
      </p:sp>
    </p:spTree>
    <p:extLst>
      <p:ext uri="{BB962C8B-B14F-4D97-AF65-F5344CB8AC3E}">
        <p14:creationId xmlns:p14="http://schemas.microsoft.com/office/powerpoint/2010/main" val="316713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11</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92986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12</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Deutschland weit 220 Kollegen aus unterschiedlichsten Gewerken und </a:t>
            </a:r>
            <a:r>
              <a:rPr lang="de-DE" dirty="0" err="1"/>
              <a:t>rsm</a:t>
            </a:r>
            <a:r>
              <a:rPr lang="de-DE" dirty="0"/>
              <a:t> Dresden 35 Kollegen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bieten Konzeption, Kreation, Redaktion und Organisation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a:t>
            </a:r>
            <a:r>
              <a:rPr lang="de-DE" dirty="0" err="1"/>
              <a:t>Full-Thinking</a:t>
            </a:r>
            <a:r>
              <a:rPr lang="de-DE" dirty="0"/>
              <a:t> Agentur</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digitale Plattform UX-Design, Entwickler, Grafiker und Kommunikation in einer digitalen Welt</a:t>
            </a:r>
          </a:p>
          <a:p>
            <a:pPr eaLnBrk="1" hangingPunct="1"/>
            <a:endParaRPr lang="de-DE" dirty="0"/>
          </a:p>
        </p:txBody>
      </p:sp>
    </p:spTree>
    <p:extLst>
      <p:ext uri="{BB962C8B-B14F-4D97-AF65-F5344CB8AC3E}">
        <p14:creationId xmlns:p14="http://schemas.microsoft.com/office/powerpoint/2010/main" val="83371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14</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906138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15</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450449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16</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bei einer Nacht in Paris wurde zwischen den beiden Gründern Andreas Nickel und Benjamin </a:t>
            </a:r>
            <a:r>
              <a:rPr lang="de-DE" dirty="0" err="1"/>
              <a:t>Minack</a:t>
            </a:r>
            <a:r>
              <a:rPr lang="de-DE" dirty="0"/>
              <a:t>, davor auf </a:t>
            </a:r>
            <a:r>
              <a:rPr lang="de-DE" dirty="0" err="1"/>
              <a:t>Organistorischem</a:t>
            </a:r>
            <a:r>
              <a:rPr lang="de-DE" dirty="0"/>
              <a:t> Sektor</a:t>
            </a:r>
          </a:p>
          <a:p>
            <a:pPr marL="171450" indent="-171450" eaLnBrk="1" hangingPunct="1">
              <a:buFontTx/>
              <a:buChar char="-"/>
            </a:pPr>
            <a:r>
              <a:rPr lang="de-DE" dirty="0"/>
              <a:t>es wurde besprochen wie die Agentur heißen sind und man kam auf der vorherigen Aktivität darauf das die Kunden die kommen einen ressourcenmangel haben (Personen, …)</a:t>
            </a:r>
          </a:p>
          <a:p>
            <a:pPr marL="171450" indent="-171450" eaLnBrk="1" hangingPunct="1">
              <a:buFontTx/>
              <a:buChar char="-"/>
            </a:pPr>
            <a:endParaRPr lang="de-DE" dirty="0"/>
          </a:p>
        </p:txBody>
      </p:sp>
    </p:spTree>
    <p:extLst>
      <p:ext uri="{BB962C8B-B14F-4D97-AF65-F5344CB8AC3E}">
        <p14:creationId xmlns:p14="http://schemas.microsoft.com/office/powerpoint/2010/main" val="554993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marL="0" marR="0" lvl="0" indent="0" algn="r" defTabSz="988916" rtl="0" eaLnBrk="1" fontAlgn="auto" latinLnBrk="0" hangingPunct="1">
              <a:lnSpc>
                <a:spcPct val="100000"/>
              </a:lnSpc>
              <a:spcBef>
                <a:spcPts val="0"/>
              </a:spcBef>
              <a:spcAft>
                <a:spcPts val="0"/>
              </a:spcAft>
              <a:buClrTx/>
              <a:buSzTx/>
              <a:buFontTx/>
              <a:buNone/>
              <a:tabLst/>
              <a:defRPr/>
            </a:pPr>
            <a:fld id="{53ED29D5-EFF4-4BAA-A4CB-43691B25D5A5}" type="slidenum">
              <a:rPr kumimoji="0" lang="de-DE"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8916" rtl="0" eaLnBrk="1" fontAlgn="auto" latinLnBrk="0" hangingPunct="1">
                <a:lnSpc>
                  <a:spcPct val="100000"/>
                </a:lnSpc>
                <a:spcBef>
                  <a:spcPts val="0"/>
                </a:spcBef>
                <a:spcAft>
                  <a:spcPts val="0"/>
                </a:spcAft>
                <a:buClrTx/>
                <a:buSzTx/>
                <a:buFontTx/>
                <a:buNone/>
                <a:tabLst/>
                <a:defRPr/>
              </a:pPr>
              <a:t>17</a:t>
            </a:fld>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236193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18</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68409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19</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meine Aufgaben bei ressourcenmangel</a:t>
            </a:r>
          </a:p>
          <a:p>
            <a:pPr marL="171450" indent="-171450" eaLnBrk="1" hangingPunct="1">
              <a:buFontTx/>
              <a:buChar char="-"/>
            </a:pPr>
            <a:endParaRPr lang="de-DE" dirty="0"/>
          </a:p>
          <a:p>
            <a:pPr marL="171450" indent="-171450" eaLnBrk="1" hangingPunct="1">
              <a:buFontTx/>
              <a:buChar char="-"/>
            </a:pPr>
            <a:r>
              <a:rPr lang="de-DE" dirty="0"/>
              <a:t>grundsätzliche wird mir für die Zukunft freigestellt in welche Bereiche und Abteilungen ich mal hineingucken möchte</a:t>
            </a:r>
          </a:p>
        </p:txBody>
      </p:sp>
    </p:spTree>
    <p:extLst>
      <p:ext uri="{BB962C8B-B14F-4D97-AF65-F5344CB8AC3E}">
        <p14:creationId xmlns:p14="http://schemas.microsoft.com/office/powerpoint/2010/main" val="316347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marL="0" marR="0" lvl="0" indent="0" algn="r" defTabSz="988916" rtl="0" eaLnBrk="1" fontAlgn="auto" latinLnBrk="0" hangingPunct="1">
              <a:lnSpc>
                <a:spcPct val="100000"/>
              </a:lnSpc>
              <a:spcBef>
                <a:spcPts val="0"/>
              </a:spcBef>
              <a:spcAft>
                <a:spcPts val="0"/>
              </a:spcAft>
              <a:buClrTx/>
              <a:buSzTx/>
              <a:buFontTx/>
              <a:buNone/>
              <a:tabLst/>
              <a:defRPr/>
            </a:pPr>
            <a:fld id="{53ED29D5-EFF4-4BAA-A4CB-43691B25D5A5}" type="slidenum">
              <a:rPr kumimoji="0" lang="de-DE"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8916" rtl="0" eaLnBrk="1" fontAlgn="auto" latinLnBrk="0" hangingPunct="1">
                <a:lnSpc>
                  <a:spcPct val="100000"/>
                </a:lnSpc>
                <a:spcBef>
                  <a:spcPts val="0"/>
                </a:spcBef>
                <a:spcAft>
                  <a:spcPts val="0"/>
                </a:spcAft>
                <a:buClrTx/>
                <a:buSzTx/>
                <a:buFontTx/>
                <a:buNone/>
                <a:tabLst/>
                <a:defRPr/>
              </a:pPr>
              <a:t>20</a:t>
            </a:fld>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16651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2</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r>
              <a:rPr lang="de-DE" dirty="0"/>
              <a:t>Herzlich Willkommen zum meinem Vortrag </a:t>
            </a:r>
            <a:r>
              <a:rPr lang="de-DE" dirty="0" err="1"/>
              <a:t>Unternehmehnsprofil</a:t>
            </a:r>
            <a:r>
              <a:rPr lang="de-DE" dirty="0"/>
              <a:t> im Rahmen der Praxismodule, diesmal in kleiner Runde.</a:t>
            </a:r>
          </a:p>
          <a:p>
            <a:pPr eaLnBrk="1" hangingPunct="1"/>
            <a:r>
              <a:rPr lang="de-DE" dirty="0"/>
              <a:t>In diesem Vortrag will ich euch ein wenig näher bringen </a:t>
            </a:r>
          </a:p>
          <a:p>
            <a:pPr eaLnBrk="1" hangingPunct="1"/>
            <a:r>
              <a:rPr lang="de-DE" dirty="0"/>
              <a:t>was das für ein Unternehmen ist mit bei dem ich arbeite, </a:t>
            </a:r>
          </a:p>
          <a:p>
            <a:pPr eaLnBrk="1" hangingPunct="1"/>
            <a:r>
              <a:rPr lang="de-DE" dirty="0"/>
              <a:t>mit wem ich dort zusammen arbeite, </a:t>
            </a:r>
          </a:p>
          <a:p>
            <a:pPr eaLnBrk="1" hangingPunct="1"/>
            <a:r>
              <a:rPr lang="de-DE" dirty="0"/>
              <a:t>was unser täglich Brot ist und </a:t>
            </a:r>
          </a:p>
          <a:p>
            <a:pPr eaLnBrk="1" hangingPunct="1"/>
            <a:r>
              <a:rPr lang="de-DE" dirty="0"/>
              <a:t>was </a:t>
            </a:r>
            <a:r>
              <a:rPr lang="de-DE" dirty="0" err="1"/>
              <a:t>inbesondere</a:t>
            </a:r>
            <a:r>
              <a:rPr lang="de-DE" dirty="0"/>
              <a:t> meine Tätigkeiten dort sind.</a:t>
            </a:r>
          </a:p>
          <a:p>
            <a:pPr eaLnBrk="1" hangingPunct="1"/>
            <a:r>
              <a:rPr lang="de-DE" dirty="0"/>
              <a:t>Kurz gesagt: </a:t>
            </a:r>
            <a:r>
              <a:rPr lang="de-DE" dirty="0" err="1"/>
              <a:t>Unternhmen</a:t>
            </a:r>
            <a:r>
              <a:rPr lang="de-DE" dirty="0"/>
              <a:t> ist ressourcenmangel mit lustigem Logo</a:t>
            </a:r>
          </a:p>
        </p:txBody>
      </p:sp>
    </p:spTree>
    <p:extLst>
      <p:ext uri="{BB962C8B-B14F-4D97-AF65-F5344CB8AC3E}">
        <p14:creationId xmlns:p14="http://schemas.microsoft.com/office/powerpoint/2010/main" val="89582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21</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3745485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Ministerien, und Hochschulen und Unis: Martin Luther Uni, FHE</a:t>
            </a:r>
          </a:p>
        </p:txBody>
      </p:sp>
      <p:sp>
        <p:nvSpPr>
          <p:cNvPr id="4" name="Foliennummernplatzhalter 3"/>
          <p:cNvSpPr>
            <a:spLocks noGrp="1"/>
          </p:cNvSpPr>
          <p:nvPr>
            <p:ph type="sldNum" sz="quarter" idx="5"/>
          </p:nvPr>
        </p:nvSpPr>
        <p:spPr/>
        <p:txBody>
          <a:bodyPr/>
          <a:lstStyle/>
          <a:p>
            <a:fld id="{0F631351-2CD1-4817-BE03-4B15052D6633}" type="slidenum">
              <a:rPr lang="de-DE" smtClean="0"/>
              <a:t>22</a:t>
            </a:fld>
            <a:endParaRPr lang="de-DE"/>
          </a:p>
        </p:txBody>
      </p:sp>
    </p:spTree>
    <p:extLst>
      <p:ext uri="{BB962C8B-B14F-4D97-AF65-F5344CB8AC3E}">
        <p14:creationId xmlns:p14="http://schemas.microsoft.com/office/powerpoint/2010/main" val="1384034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23</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r>
              <a:rPr lang="de-DE" sz="1200" b="0" i="0" u="none" strike="noStrike" kern="1200" baseline="0" dirty="0">
                <a:solidFill>
                  <a:schemeClr val="tx1"/>
                </a:solidFill>
                <a:latin typeface="+mn-lt"/>
                <a:ea typeface="+mn-ea"/>
                <a:cs typeface="+mn-cs"/>
              </a:rPr>
              <a:t>Funktionale Feinkonzeption auf Basis eines Designentwurfs</a:t>
            </a:r>
          </a:p>
          <a:p>
            <a:r>
              <a:rPr lang="de-DE" sz="1200" b="0" i="0" u="none" strike="noStrike" kern="1200" baseline="0" dirty="0">
                <a:solidFill>
                  <a:schemeClr val="tx1"/>
                </a:solidFill>
                <a:latin typeface="+mn-lt"/>
                <a:ea typeface="+mn-ea"/>
                <a:cs typeface="+mn-cs"/>
              </a:rPr>
              <a:t>Neues TYPO3 CMS</a:t>
            </a:r>
          </a:p>
          <a:p>
            <a:r>
              <a:rPr lang="de-DE" sz="1200" b="0" i="0" u="none" strike="noStrike" kern="1200" baseline="0" dirty="0">
                <a:solidFill>
                  <a:schemeClr val="tx1"/>
                </a:solidFill>
                <a:latin typeface="+mn-lt"/>
                <a:ea typeface="+mn-ea"/>
                <a:cs typeface="+mn-cs"/>
              </a:rPr>
              <a:t>Fokus auf die Backend Usability 80 Redakteure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baseline="0" dirty="0">
                <a:solidFill>
                  <a:schemeClr val="tx1"/>
                </a:solidFill>
                <a:latin typeface="+mn-lt"/>
                <a:ea typeface="+mn-ea"/>
                <a:cs typeface="+mn-cs"/>
              </a:rPr>
              <a:t>Suche, Kalenderfunktion und die Personenverwaltung,</a:t>
            </a:r>
          </a:p>
          <a:p>
            <a:r>
              <a:rPr lang="de-DE" sz="1200" b="0" i="0" u="none" strike="noStrike" kern="1200" baseline="0" dirty="0">
                <a:solidFill>
                  <a:schemeClr val="tx1"/>
                </a:solidFill>
                <a:latin typeface="+mn-lt"/>
                <a:ea typeface="+mn-ea"/>
                <a:cs typeface="+mn-cs"/>
              </a:rPr>
              <a:t>LDAP Anbindung</a:t>
            </a:r>
          </a:p>
          <a:p>
            <a:r>
              <a:rPr lang="de-DE" sz="1200" b="0" i="0" u="none" strike="noStrike" kern="1200" baseline="0" dirty="0">
                <a:solidFill>
                  <a:schemeClr val="tx1"/>
                </a:solidFill>
                <a:latin typeface="+mn-lt"/>
                <a:ea typeface="+mn-ea"/>
                <a:cs typeface="+mn-cs"/>
              </a:rPr>
              <a:t>Migration der 2000 Seiten</a:t>
            </a:r>
          </a:p>
        </p:txBody>
      </p:sp>
    </p:spTree>
    <p:extLst>
      <p:ext uri="{BB962C8B-B14F-4D97-AF65-F5344CB8AC3E}">
        <p14:creationId xmlns:p14="http://schemas.microsoft.com/office/powerpoint/2010/main" val="198736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Brand Definition und Brand Design</a:t>
            </a:r>
          </a:p>
          <a:p>
            <a:endParaRPr lang="de-DE" dirty="0"/>
          </a:p>
          <a:p>
            <a:r>
              <a:rPr lang="de-DE" dirty="0"/>
              <a:t>Website</a:t>
            </a:r>
          </a:p>
        </p:txBody>
      </p:sp>
      <p:sp>
        <p:nvSpPr>
          <p:cNvPr id="4" name="Foliennummernplatzhalter 3"/>
          <p:cNvSpPr>
            <a:spLocks noGrp="1"/>
          </p:cNvSpPr>
          <p:nvPr>
            <p:ph type="sldNum" sz="quarter" idx="5"/>
          </p:nvPr>
        </p:nvSpPr>
        <p:spPr/>
        <p:txBody>
          <a:bodyPr/>
          <a:lstStyle/>
          <a:p>
            <a:fld id="{0F631351-2CD1-4817-BE03-4B15052D6633}" type="slidenum">
              <a:rPr lang="de-DE" smtClean="0"/>
              <a:t>25</a:t>
            </a:fld>
            <a:endParaRPr lang="de-DE"/>
          </a:p>
        </p:txBody>
      </p:sp>
    </p:spTree>
    <p:extLst>
      <p:ext uri="{BB962C8B-B14F-4D97-AF65-F5344CB8AC3E}">
        <p14:creationId xmlns:p14="http://schemas.microsoft.com/office/powerpoint/2010/main" val="379472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Nachguckbuch: visueller Auftritt der Marke mit Logo, </a:t>
            </a:r>
            <a:r>
              <a:rPr lang="de-DE" dirty="0" err="1"/>
              <a:t>Typo</a:t>
            </a:r>
            <a:r>
              <a:rPr lang="de-DE" dirty="0"/>
              <a:t>, Farbe und </a:t>
            </a:r>
            <a:r>
              <a:rPr lang="de-DE" dirty="0" err="1"/>
              <a:t>Anwendungsbeispeilen</a:t>
            </a:r>
            <a:r>
              <a:rPr lang="de-DE" dirty="0"/>
              <a:t> =&gt; Marken Design</a:t>
            </a:r>
          </a:p>
          <a:p>
            <a:r>
              <a:rPr lang="de-DE" dirty="0" err="1"/>
              <a:t>Gernlesebuch</a:t>
            </a:r>
            <a:r>
              <a:rPr lang="de-DE" dirty="0"/>
              <a:t>: Aufbau der Marke mit Werten, </a:t>
            </a:r>
            <a:r>
              <a:rPr lang="de-DE" dirty="0" err="1"/>
              <a:t>Visionne</a:t>
            </a:r>
            <a:r>
              <a:rPr lang="de-DE" dirty="0"/>
              <a:t> und Versprechen =&gt;Marken Definition</a:t>
            </a:r>
          </a:p>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27</a:t>
            </a:fld>
            <a:endParaRPr lang="de-DE"/>
          </a:p>
        </p:txBody>
      </p:sp>
    </p:spTree>
    <p:extLst>
      <p:ext uri="{BB962C8B-B14F-4D97-AF65-F5344CB8AC3E}">
        <p14:creationId xmlns:p14="http://schemas.microsoft.com/office/powerpoint/2010/main" val="3289709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Kaufland:</a:t>
            </a:r>
          </a:p>
          <a:p>
            <a:r>
              <a:rPr lang="de-DE" dirty="0"/>
              <a:t>Bis jetzt zwei Aktionsseiten zu Weihnachten und jetzt erschienen.</a:t>
            </a:r>
          </a:p>
        </p:txBody>
      </p:sp>
      <p:sp>
        <p:nvSpPr>
          <p:cNvPr id="4" name="Foliennummernplatzhalter 3"/>
          <p:cNvSpPr>
            <a:spLocks noGrp="1"/>
          </p:cNvSpPr>
          <p:nvPr>
            <p:ph type="sldNum" sz="quarter" idx="5"/>
          </p:nvPr>
        </p:nvSpPr>
        <p:spPr/>
        <p:txBody>
          <a:bodyPr/>
          <a:lstStyle/>
          <a:p>
            <a:fld id="{0F631351-2CD1-4817-BE03-4B15052D6633}" type="slidenum">
              <a:rPr lang="de-DE" smtClean="0"/>
              <a:t>28</a:t>
            </a:fld>
            <a:endParaRPr lang="de-DE"/>
          </a:p>
        </p:txBody>
      </p:sp>
    </p:spTree>
    <p:extLst>
      <p:ext uri="{BB962C8B-B14F-4D97-AF65-F5344CB8AC3E}">
        <p14:creationId xmlns:p14="http://schemas.microsoft.com/office/powerpoint/2010/main" val="3217011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29</a:t>
            </a:fld>
            <a:endParaRPr lang="de-DE"/>
          </a:p>
        </p:txBody>
      </p:sp>
    </p:spTree>
    <p:extLst>
      <p:ext uri="{BB962C8B-B14F-4D97-AF65-F5344CB8AC3E}">
        <p14:creationId xmlns:p14="http://schemas.microsoft.com/office/powerpoint/2010/main" val="104316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3</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19014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4</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24238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5</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r>
              <a:rPr lang="de-DE" dirty="0"/>
              <a:t>von außen denkt man bei dieser frage vielleicht eher an so was; ressourcenmangel ist zum einen Begriff aus dem Lexikon, ist aber auch unser Firmenname</a:t>
            </a:r>
          </a:p>
          <a:p>
            <a:pPr eaLnBrk="1" hangingPunct="1"/>
            <a:r>
              <a:rPr lang="de-DE" dirty="0"/>
              <a:t>Name hat etwas mit Bedeutung durchaus zu tun -&gt; verweis auf Später</a:t>
            </a:r>
          </a:p>
        </p:txBody>
      </p:sp>
    </p:spTree>
    <p:extLst>
      <p:ext uri="{BB962C8B-B14F-4D97-AF65-F5344CB8AC3E}">
        <p14:creationId xmlns:p14="http://schemas.microsoft.com/office/powerpoint/2010/main" val="226655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6</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konvergente Kommunikation = Kommunikation über mehrere Kanäle (Print, Webauftritt,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hat online angefangen; 2004 in Frankfurt Oder gegründet, ist aber schon seit Langem in </a:t>
            </a:r>
            <a:r>
              <a:rPr lang="de-DE" dirty="0" err="1"/>
              <a:t>Belrin</a:t>
            </a:r>
            <a:r>
              <a:rPr lang="de-DE" dirty="0"/>
              <a:t> zu Hause. ressourcenmangel ist in </a:t>
            </a:r>
            <a:r>
              <a:rPr lang="de-DE" dirty="0" err="1"/>
              <a:t>berlin</a:t>
            </a:r>
            <a:r>
              <a:rPr lang="de-DE" dirty="0"/>
              <a:t>, </a:t>
            </a:r>
            <a:r>
              <a:rPr lang="de-DE" dirty="0" err="1"/>
              <a:t>dresden</a:t>
            </a:r>
            <a:r>
              <a:rPr lang="de-DE" dirty="0"/>
              <a:t>, </a:t>
            </a:r>
            <a:r>
              <a:rPr lang="de-DE" dirty="0" err="1"/>
              <a:t>stuttgart</a:t>
            </a:r>
            <a:r>
              <a:rPr lang="de-DE" dirty="0"/>
              <a:t>, </a:t>
            </a:r>
            <a:r>
              <a:rPr lang="de-DE" dirty="0" err="1"/>
              <a:t>hamburg</a:t>
            </a:r>
            <a:r>
              <a:rPr lang="de-DE" dirty="0"/>
              <a:t> und neu dazu gekommen: </a:t>
            </a:r>
            <a:r>
              <a:rPr lang="de-DE" dirty="0" err="1"/>
              <a:t>düsseldorf</a:t>
            </a:r>
            <a:r>
              <a:rPr lang="de-DE" dirty="0"/>
              <a:t> seit einigen Wochen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betreuen Kunden aus </a:t>
            </a:r>
            <a:r>
              <a:rPr lang="de-DE" dirty="0" err="1"/>
              <a:t>Poltik</a:t>
            </a:r>
            <a:r>
              <a:rPr lang="de-DE" dirty="0"/>
              <a:t>, Gesellschaft, Wissenschaft und Wirtschaft und entwickelt Magazine, Fernsehspots, Plakatwerbung und Dresden vernehmlich Websites von der Kernidee bis zur technischen Umsetzung Wir wollen gerne komplexes einfach machen, Wir freuen uns über anspruchsvoll, relevante Kommunikation für Auftraggeber die konkrete Anliegen und </a:t>
            </a:r>
            <a:r>
              <a:rPr lang="de-DE" dirty="0" err="1"/>
              <a:t>Herausfoderungen</a:t>
            </a:r>
            <a:r>
              <a:rPr lang="de-DE" dirty="0"/>
              <a:t> haben</a:t>
            </a:r>
          </a:p>
          <a:p>
            <a:pPr marL="171450" indent="-171450" eaLnBrk="1" hangingPunct="1">
              <a:buFontTx/>
              <a:buChar char="-"/>
            </a:pPr>
            <a:endParaRPr lang="de-DE" dirty="0"/>
          </a:p>
        </p:txBody>
      </p:sp>
    </p:spTree>
    <p:extLst>
      <p:ext uri="{BB962C8B-B14F-4D97-AF65-F5344CB8AC3E}">
        <p14:creationId xmlns:p14="http://schemas.microsoft.com/office/powerpoint/2010/main" val="428306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7</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ressourcenmangel ist Teil der </a:t>
            </a:r>
            <a:r>
              <a:rPr lang="de-DE" dirty="0" err="1"/>
              <a:t>sg</a:t>
            </a:r>
            <a:r>
              <a:rPr lang="de-DE" dirty="0"/>
              <a:t>. HIRSCHEN GROUP (der 5. größten Agentur </a:t>
            </a:r>
            <a:r>
              <a:rPr lang="de-DE" dirty="0" err="1"/>
              <a:t>deutschlands</a:t>
            </a:r>
            <a:r>
              <a:rPr lang="de-DE" dirty="0"/>
              <a:t>)</a:t>
            </a:r>
          </a:p>
          <a:p>
            <a:pPr marL="171450" indent="-171450" eaLnBrk="1" hangingPunct="1">
              <a:buFontTx/>
              <a:buChar char="-"/>
            </a:pPr>
            <a:r>
              <a:rPr lang="de-DE" dirty="0"/>
              <a:t>unter der HG vereinen sich 50 Agenturen (aus GB, Ö und D) die von der Produktwerbung über strategische Organisationsberatung bis hin zum Online-Marketing die gesamt Palette des Kommunikationsbusiness abdecken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Dazu gehören 365 Sherpas, </a:t>
            </a:r>
            <a:r>
              <a:rPr lang="de-DE" dirty="0" err="1"/>
              <a:t>health</a:t>
            </a:r>
            <a:r>
              <a:rPr lang="de-DE" dirty="0"/>
              <a:t> </a:t>
            </a:r>
            <a:r>
              <a:rPr lang="de-DE" dirty="0" err="1"/>
              <a:t>angels</a:t>
            </a:r>
            <a:r>
              <a:rPr lang="de-DE" dirty="0"/>
              <a:t>, freunde des </a:t>
            </a:r>
            <a:r>
              <a:rPr lang="de-DE" dirty="0" err="1"/>
              <a:t>hauses</a:t>
            </a:r>
            <a:r>
              <a:rPr lang="de-DE" dirty="0"/>
              <a:t>, zum goldenen </a:t>
            </a:r>
            <a:r>
              <a:rPr lang="de-DE" dirty="0" err="1"/>
              <a:t>hirschen</a:t>
            </a:r>
            <a:r>
              <a:rPr lang="de-DE" dirty="0"/>
              <a:t>, ressourcenmangel, ...</a:t>
            </a:r>
          </a:p>
          <a:p>
            <a:pPr marL="171450" indent="-171450" eaLnBrk="1" hangingPunct="1">
              <a:buFontTx/>
              <a:buChar char="-"/>
            </a:pPr>
            <a:r>
              <a:rPr lang="de-DE" dirty="0"/>
              <a:t>=&gt; </a:t>
            </a:r>
            <a:r>
              <a:rPr lang="de-DE" dirty="0" err="1"/>
              <a:t>Jahesbuch</a:t>
            </a:r>
            <a:r>
              <a:rPr lang="de-DE" dirty="0"/>
              <a:t> kommt jedes Jahr heraus</a:t>
            </a:r>
          </a:p>
        </p:txBody>
      </p:sp>
    </p:spTree>
    <p:extLst>
      <p:ext uri="{BB962C8B-B14F-4D97-AF65-F5344CB8AC3E}">
        <p14:creationId xmlns:p14="http://schemas.microsoft.com/office/powerpoint/2010/main" val="1054848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eaLnBrk="1" hangingPunct="1">
              <a:buFontTx/>
              <a:buChar char="-"/>
            </a:pPr>
            <a:r>
              <a:rPr lang="de-DE" dirty="0"/>
              <a:t>ressourcenmangel ist Teil der </a:t>
            </a:r>
            <a:r>
              <a:rPr lang="de-DE" dirty="0" err="1"/>
              <a:t>sg</a:t>
            </a:r>
            <a:r>
              <a:rPr lang="de-DE" dirty="0"/>
              <a:t>. HIRSCHEN GROUP (der 5. größten Agentur </a:t>
            </a:r>
            <a:r>
              <a:rPr lang="de-DE" dirty="0" err="1"/>
              <a:t>deutschlands</a:t>
            </a:r>
            <a:r>
              <a:rPr lang="de-DE" dirty="0"/>
              <a:t>)</a:t>
            </a:r>
          </a:p>
          <a:p>
            <a:pPr marL="171450" indent="-171450" eaLnBrk="1" hangingPunct="1">
              <a:buFontTx/>
              <a:buChar char="-"/>
            </a:pPr>
            <a:r>
              <a:rPr lang="de-DE" dirty="0"/>
              <a:t>unter der HG vereinen sich 50 Agenturen die von der Produktwerbung über strategische Organisationsberatung bis hin zum Online-Marketing die gesamt Palette des Kommunikationsbusiness abdecken</a:t>
            </a:r>
          </a:p>
          <a:p>
            <a:pPr marL="171450" indent="-171450" eaLnBrk="1" hangingPunct="1">
              <a:buFontTx/>
              <a:buChar char="-"/>
            </a:pPr>
            <a:r>
              <a:rPr lang="de-DE" dirty="0"/>
              <a:t>=&gt; </a:t>
            </a:r>
            <a:r>
              <a:rPr lang="de-DE" dirty="0" err="1"/>
              <a:t>Jahesbuch</a:t>
            </a:r>
            <a:r>
              <a:rPr lang="de-DE" dirty="0"/>
              <a:t> kommt jedes Jahr heraus</a:t>
            </a:r>
          </a:p>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8</a:t>
            </a:fld>
            <a:endParaRPr lang="de-DE"/>
          </a:p>
        </p:txBody>
      </p:sp>
    </p:spTree>
    <p:extLst>
      <p:ext uri="{BB962C8B-B14F-4D97-AF65-F5344CB8AC3E}">
        <p14:creationId xmlns:p14="http://schemas.microsoft.com/office/powerpoint/2010/main" val="350018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9</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weiterhin sind wir auch Mitglied der Golden </a:t>
            </a:r>
            <a:r>
              <a:rPr lang="de-DE" dirty="0" err="1"/>
              <a:t>Dudes</a:t>
            </a:r>
            <a:endParaRPr lang="de-DE" dirty="0"/>
          </a:p>
          <a:p>
            <a:pPr marL="171450" indent="-171450" eaLnBrk="1" hangingPunct="1">
              <a:buFontTx/>
              <a:buChar char="-"/>
            </a:pPr>
            <a:r>
              <a:rPr lang="de-DE" dirty="0"/>
              <a:t>somit sind wir auch auf internationaler Ebene aktiv eingebunden und haben Standorte in New York und Madrid über </a:t>
            </a:r>
            <a:r>
              <a:rPr lang="de-DE" dirty="0" err="1"/>
              <a:t>Instanbul</a:t>
            </a:r>
            <a:r>
              <a:rPr lang="de-DE" dirty="0"/>
              <a:t> bis nach Tokyo</a:t>
            </a:r>
          </a:p>
        </p:txBody>
      </p:sp>
    </p:spTree>
    <p:extLst>
      <p:ext uri="{BB962C8B-B14F-4D97-AF65-F5344CB8AC3E}">
        <p14:creationId xmlns:p14="http://schemas.microsoft.com/office/powerpoint/2010/main" val="179283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54918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77430-AF77-6F4F-9C0D-8879232ECAD5}"/>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Tree>
    <p:extLst>
      <p:ext uri="{BB962C8B-B14F-4D97-AF65-F5344CB8AC3E}">
        <p14:creationId xmlns:p14="http://schemas.microsoft.com/office/powerpoint/2010/main" val="334957650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560702"/>
      </p:ext>
    </p:extLst>
  </p:cSld>
  <p:clrMap bg1="lt1" tx1="dk1" bg2="lt2" tx2="dk2" accent1="accent1" accent2="accent2" accent3="accent3" accent4="accent4" accent5="accent5" accent6="accent6" hlink="hlink" folHlink="folHlink"/>
  <p:sldLayoutIdLst>
    <p:sldLayoutId id="2147483655" r:id="rId1"/>
    <p:sldLayoutId id="2147483656" r:id="rId2"/>
  </p:sldLayoutIdLst>
  <p:transition spd="slow">
    <p:push dir="u"/>
  </p:transition>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 Id="rId9"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173AD"/>
            </a:gs>
            <a:gs pos="46000">
              <a:srgbClr val="2173AD"/>
            </a:gs>
            <a:gs pos="99000">
              <a:srgbClr val="1B5A85"/>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endParaRPr kumimoji="0" lang="de-DE" sz="6000" b="0" i="0" u="none" strike="noStrike" kern="1200" cap="none" spc="-300" normalizeH="0" baseline="0" noProof="0" dirty="0">
              <a:ln>
                <a:noFill/>
              </a:ln>
              <a:solidFill>
                <a:srgbClr val="F2F0EE"/>
              </a:solidFill>
              <a:effectLst/>
              <a:uLnTx/>
              <a:uFillTx/>
              <a:latin typeface="FagoNoRegularTf-Roman" pitchFamily="50" charset="0"/>
              <a:ea typeface="+mn-ea"/>
              <a:cs typeface="+mn-cs"/>
            </a:endParaRPr>
          </a:p>
        </p:txBody>
      </p:sp>
      <p:sp>
        <p:nvSpPr>
          <p:cNvPr id="5" name="Oval 4">
            <a:extLst>
              <a:ext uri="{FF2B5EF4-FFF2-40B4-BE49-F238E27FC236}">
                <a16:creationId xmlns:a16="http://schemas.microsoft.com/office/drawing/2014/main" id="{688806A2-CA8F-1F47-B6B9-90D0ADE05545}"/>
              </a:ext>
            </a:extLst>
          </p:cNvPr>
          <p:cNvSpPr>
            <a:spLocks noChangeAspect="1"/>
          </p:cNvSpPr>
          <p:nvPr/>
        </p:nvSpPr>
        <p:spPr>
          <a:xfrm>
            <a:off x="4636375" y="3429000"/>
            <a:ext cx="2919250" cy="2919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5BD51765-9213-AF41-B83A-2F353F5EB6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3850" y="1266825"/>
            <a:ext cx="9004300" cy="1790700"/>
          </a:xfrm>
          <a:prstGeom prst="rect">
            <a:avLst/>
          </a:prstGeom>
        </p:spPr>
      </p:pic>
      <p:pic>
        <p:nvPicPr>
          <p:cNvPr id="13" name="Grafik 12">
            <a:extLst>
              <a:ext uri="{FF2B5EF4-FFF2-40B4-BE49-F238E27FC236}">
                <a16:creationId xmlns:a16="http://schemas.microsoft.com/office/drawing/2014/main" id="{344DE9DD-FAEF-2D4E-99E7-DA53A06153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4249" y="3680748"/>
            <a:ext cx="1603502" cy="2405253"/>
          </a:xfrm>
          <a:prstGeom prst="rect">
            <a:avLst/>
          </a:prstGeom>
        </p:spPr>
      </p:pic>
    </p:spTree>
    <p:extLst>
      <p:ext uri="{BB962C8B-B14F-4D97-AF65-F5344CB8AC3E}">
        <p14:creationId xmlns:p14="http://schemas.microsoft.com/office/powerpoint/2010/main" val="397980895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5B0D38C-1DE4-5B47-9D53-24CD3D4FBF2A}"/>
              </a:ext>
            </a:extLst>
          </p:cNvPr>
          <p:cNvPicPr>
            <a:picLocks noChangeAspect="1"/>
          </p:cNvPicPr>
          <p:nvPr/>
        </p:nvPicPr>
        <p:blipFill rotWithShape="1">
          <a:blip r:embed="rId3">
            <a:extLst>
              <a:ext uri="{28A0092B-C50C-407E-A947-70E740481C1C}">
                <a14:useLocalDpi xmlns:a14="http://schemas.microsoft.com/office/drawing/2010/main" val="0"/>
              </a:ext>
            </a:extLst>
          </a:blip>
          <a:srcRect t="10550" b="6098"/>
          <a:stretch>
            <a:fillRect/>
          </a:stretch>
        </p:blipFill>
        <p:spPr>
          <a:xfrm>
            <a:off x="0" y="0"/>
            <a:ext cx="12192000" cy="6858000"/>
          </a:xfrm>
          <a:prstGeom prst="rect">
            <a:avLst/>
          </a:prstGeom>
        </p:spPr>
      </p:pic>
    </p:spTree>
    <p:extLst>
      <p:ext uri="{BB962C8B-B14F-4D97-AF65-F5344CB8AC3E}">
        <p14:creationId xmlns:p14="http://schemas.microsoft.com/office/powerpoint/2010/main" val="27711836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5132113"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6893863"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396560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6224 0 " pathEditMode="relative" ptsTypes="AA">
                                      <p:cBhvr>
                                        <p:cTn id="6" dur="2000" fill="hold"/>
                                        <p:tgtEl>
                                          <p:spTgt spid="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26302 0 " pathEditMode="relative" ptsTypes="AA">
                                      <p:cBhvr>
                                        <p:cTn id="8"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WER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in Deutschland rund 220 und in Dresden 35 Kollegen aus unterschiedlichsten Gewerken </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bieten Konzeption, Kreation, Redaktion, Organisation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Unterteilung in „digitale Plattform“ und „Kommunikation in einer digitalen Welt“</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2136165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A71CEC-EB10-A244-8105-B1EAD5700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26" y="0"/>
            <a:ext cx="9703948" cy="6858000"/>
          </a:xfrm>
          <a:prstGeom prst="rect">
            <a:avLst/>
          </a:prstGeom>
        </p:spPr>
      </p:pic>
    </p:spTree>
    <p:extLst>
      <p:ext uri="{BB962C8B-B14F-4D97-AF65-F5344CB8AC3E}">
        <p14:creationId xmlns:p14="http://schemas.microsoft.com/office/powerpoint/2010/main" val="50170449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lvl="0" algn="ctr">
              <a:lnSpc>
                <a:spcPct val="75000"/>
              </a:lnSpc>
            </a:pPr>
            <a:r>
              <a:rPr lang="de-DE" sz="6000" spc="-300" dirty="0">
                <a:solidFill>
                  <a:srgbClr val="F2F0EE"/>
                </a:solidFill>
                <a:latin typeface="FagoNoBoldTf-Roman" pitchFamily="50" charset="0"/>
              </a:rPr>
              <a:t>WARUM DIE MILCHTÜTE?</a:t>
            </a:r>
            <a:endParaRPr lang="de-DE" sz="6000" spc="-300" dirty="0">
              <a:solidFill>
                <a:srgbClr val="F2F0EE"/>
              </a:solidFill>
              <a:latin typeface="FagoNoRegularTf-Roman" pitchFamily="50" charset="0"/>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168915137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5125341"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6893863"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2328650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6276 0 " pathEditMode="relative" ptsTypes="AA">
                                      <p:cBhvr>
                                        <p:cTn id="6" dur="2000" fill="hold"/>
                                        <p:tgtEl>
                                          <p:spTgt spid="15"/>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8008 0 " pathEditMode="relative" ptsTypes="AA">
                                      <p:cBhvr>
                                        <p:cTn id="8"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484027" y="719138"/>
            <a:ext cx="10707974"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WARUM DIE MILCHTÜTE UND ressourcenmangel?</a:t>
            </a:r>
          </a:p>
        </p:txBody>
      </p:sp>
      <p:sp>
        <p:nvSpPr>
          <p:cNvPr id="4" name="Rechteck 3">
            <a:extLst>
              <a:ext uri="{FF2B5EF4-FFF2-40B4-BE49-F238E27FC236}">
                <a16:creationId xmlns:a16="http://schemas.microsoft.com/office/drawing/2014/main" id="{5D84E960-6188-3548-8331-E269CE78603D}"/>
              </a:ext>
            </a:extLst>
          </p:cNvPr>
          <p:cNvSpPr>
            <a:spLocks noChangeAspect="1"/>
          </p:cNvSpPr>
          <p:nvPr/>
        </p:nvSpPr>
        <p:spPr>
          <a:xfrm>
            <a:off x="7700564" y="2286000"/>
            <a:ext cx="3531392" cy="3531392"/>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kein Name im Namen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kein Kunstwort</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Kunden mit ressourcenmangel</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Papiermuster in Karton aus der Schweiz </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3858694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de-DE" sz="6000" b="0" i="0" u="none" strike="noStrike" kern="1200" cap="none" spc="-300" normalizeH="0" baseline="0" noProof="0" dirty="0">
                <a:ln>
                  <a:noFill/>
                </a:ln>
                <a:solidFill>
                  <a:srgbClr val="F2F0EE"/>
                </a:solidFill>
                <a:effectLst/>
                <a:uLnTx/>
                <a:uFillTx/>
                <a:latin typeface="FagoNoBoldTf-Roman" pitchFamily="50" charset="0"/>
                <a:ea typeface="+mn-ea"/>
                <a:cs typeface="+mn-cs"/>
              </a:rPr>
              <a:t>ICH BEI ressourcenmangel</a:t>
            </a:r>
            <a:endParaRPr kumimoji="0" lang="de-DE" sz="6000" b="0" i="0" u="none" strike="noStrike" kern="1200" cap="none" spc="-300" normalizeH="0" baseline="0" noProof="0" dirty="0">
              <a:ln>
                <a:noFill/>
              </a:ln>
              <a:solidFill>
                <a:srgbClr val="F2F0EE"/>
              </a:solidFill>
              <a:effectLst/>
              <a:uLnTx/>
              <a:uFillTx/>
              <a:latin typeface="FagoNoRegularTf-Roman" pitchFamily="50" charset="0"/>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5336406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5126891"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7836298"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1317594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7812 0 " pathEditMode="relative" ptsTypes="AA">
                                      <p:cBhvr>
                                        <p:cTn id="6" dur="2000" fill="hold"/>
                                        <p:tgtEl>
                                          <p:spTgt spid="1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79167E-6 -4.44444E-6 L -0.27968 -4.44444E-6 " pathEditMode="relative" rAng="0" ptsTypes="AA">
                                      <p:cBhvr>
                                        <p:cTn id="8" dur="2000" fill="hold"/>
                                        <p:tgtEl>
                                          <p:spTgt spid="17"/>
                                        </p:tgtEl>
                                        <p:attrNameLst>
                                          <p:attrName>ppt_x</p:attrName>
                                          <p:attrName>ppt_y</p:attrName>
                                        </p:attrNameLst>
                                      </p:cBhvr>
                                      <p:rCtr x="-13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ICH BEI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meine Tätigkeitsgebiete:</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Systemadministration (Rechner, Netzwerk, Geräte, …)</a:t>
            </a:r>
          </a:p>
          <a:p>
            <a:pPr marL="817554" lvl="1" indent="-360354">
              <a:lnSpc>
                <a:spcPts val="2500"/>
              </a:lnSpc>
              <a:spcBef>
                <a:spcPct val="30000"/>
              </a:spcBef>
              <a:buClr>
                <a:srgbClr val="625647"/>
              </a:buClr>
              <a:buFont typeface="FagoNoRegularTf-Roman" pitchFamily="50" charset="0"/>
              <a:buChar char="×"/>
            </a:pPr>
            <a:r>
              <a:rPr lang="de-DE" sz="2400" spc="-151" dirty="0" err="1">
                <a:solidFill>
                  <a:srgbClr val="625647"/>
                </a:solidFill>
                <a:latin typeface="FagoNoRegularTf-Roman" pitchFamily="50" charset="0"/>
                <a:cs typeface="FagoNoBold-Roman"/>
              </a:rPr>
              <a:t>Functional</a:t>
            </a:r>
            <a:r>
              <a:rPr lang="de-DE" sz="2400" spc="-151" dirty="0">
                <a:solidFill>
                  <a:srgbClr val="625647"/>
                </a:solidFill>
                <a:latin typeface="FagoNoRegularTf-Roman" pitchFamily="50" charset="0"/>
                <a:cs typeface="FagoNoBold-Roman"/>
              </a:rPr>
              <a:t>-Tests mit </a:t>
            </a:r>
            <a:r>
              <a:rPr lang="de-DE" sz="2400" spc="-151" dirty="0" err="1">
                <a:solidFill>
                  <a:srgbClr val="625647"/>
                </a:solidFill>
                <a:latin typeface="FagoNoRegularTf-Roman" pitchFamily="50" charset="0"/>
                <a:cs typeface="FagoNoBold-Roman"/>
              </a:rPr>
              <a:t>Cypress</a:t>
            </a:r>
            <a:endParaRPr lang="de-DE" sz="2400" spc="-151" dirty="0">
              <a:solidFill>
                <a:srgbClr val="625647"/>
              </a:solidFill>
              <a:latin typeface="FagoNoRegularTf-Roman" pitchFamily="50" charset="0"/>
              <a:cs typeface="FagoNoBold-Roman"/>
            </a:endParaRP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Fotografie (Portraitfotos von Mitarbeiter, …)</a:t>
            </a:r>
          </a:p>
          <a:p>
            <a:pPr marL="817554" lvl="1" indent="-360354">
              <a:lnSpc>
                <a:spcPts val="2500"/>
              </a:lnSpc>
              <a:spcBef>
                <a:spcPct val="30000"/>
              </a:spcBef>
              <a:buClr>
                <a:srgbClr val="625647"/>
              </a:buClr>
              <a:buFont typeface="FagoNoRegularTf-Roman" pitchFamily="50" charset="0"/>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3412546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F438728-F2C9-614F-BC27-7BC5968FE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6994"/>
            <a:ext cx="12233066" cy="8189078"/>
          </a:xfrm>
          <a:prstGeom prst="rect">
            <a:avLst/>
          </a:prstGeom>
        </p:spPr>
      </p:pic>
      <p:sp>
        <p:nvSpPr>
          <p:cNvPr id="9" name="Rechteck 8"/>
          <p:cNvSpPr/>
          <p:nvPr/>
        </p:nvSpPr>
        <p:spPr>
          <a:xfrm>
            <a:off x="0" y="1647170"/>
            <a:ext cx="4114795" cy="1004424"/>
          </a:xfrm>
          <a:prstGeom prst="rect">
            <a:avLst/>
          </a:prstGeom>
          <a:solidFill>
            <a:schemeClr val="bg1"/>
          </a:solidFill>
          <a:ln>
            <a:noFill/>
          </a:ln>
          <a:effectLst/>
        </p:spPr>
        <p:txBody>
          <a:bodyPr wrap="none" lIns="540000" tIns="360000" rIns="360000" bIns="288000" anchor="ctr" anchorCtr="0">
            <a:spAutoFit/>
          </a:bodyPr>
          <a:lstStyle/>
          <a:p>
            <a:pPr fontAlgn="base">
              <a:lnSpc>
                <a:spcPct val="75000"/>
              </a:lnSpc>
              <a:spcBef>
                <a:spcPct val="0"/>
              </a:spcBef>
              <a:spcAft>
                <a:spcPct val="0"/>
              </a:spcAft>
            </a:pPr>
            <a:r>
              <a:rPr lang="de-DE" sz="2800" spc="-150" dirty="0">
                <a:solidFill>
                  <a:srgbClr val="1B5A85"/>
                </a:solidFill>
                <a:latin typeface="Saira SemiCondensed Medium" pitchFamily="2" charset="77"/>
                <a:ea typeface="Noto Sans" panose="020B0502040504020204" pitchFamily="34" charset="0"/>
                <a:cs typeface="Noto Sans" panose="020B0502040504020204" pitchFamily="34" charset="0"/>
              </a:rPr>
              <a:t>Vorstellung: OOP-Projekt</a:t>
            </a:r>
          </a:p>
        </p:txBody>
      </p:sp>
      <p:sp>
        <p:nvSpPr>
          <p:cNvPr id="10" name="Rechteck 9"/>
          <p:cNvSpPr/>
          <p:nvPr/>
        </p:nvSpPr>
        <p:spPr>
          <a:xfrm>
            <a:off x="7079431" y="5157192"/>
            <a:ext cx="5112569" cy="1064423"/>
          </a:xfrm>
          <a:prstGeom prst="rect">
            <a:avLst/>
          </a:prstGeom>
          <a:solidFill>
            <a:schemeClr val="bg1"/>
          </a:solidFill>
          <a:ln>
            <a:miter lim="800000"/>
          </a:ln>
        </p:spPr>
        <p:style>
          <a:lnRef idx="3">
            <a:schemeClr val="lt1"/>
          </a:lnRef>
          <a:fillRef idx="1">
            <a:schemeClr val="accent1"/>
          </a:fillRef>
          <a:effectRef idx="1">
            <a:schemeClr val="accent1"/>
          </a:effectRef>
          <a:fontRef idx="minor">
            <a:schemeClr val="lt1"/>
          </a:fontRef>
        </p:style>
        <p:txBody>
          <a:bodyPr lIns="180000" tIns="180000" rIns="180000" bIns="180000" rtlCol="0" anchor="ctr"/>
          <a:lstStyle/>
          <a:p>
            <a:r>
              <a:rPr lang="de-DE" sz="5400" spc="-150" dirty="0">
                <a:solidFill>
                  <a:srgbClr val="1B5A85"/>
                </a:solidFill>
                <a:latin typeface="Saira SemiCondensed Medium" pitchFamily="2" charset="77"/>
              </a:rPr>
              <a:t> Toolchain</a:t>
            </a:r>
          </a:p>
        </p:txBody>
      </p:sp>
    </p:spTree>
    <p:extLst>
      <p:ext uri="{BB962C8B-B14F-4D97-AF65-F5344CB8AC3E}">
        <p14:creationId xmlns:p14="http://schemas.microsoft.com/office/powerpoint/2010/main" val="44401260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de-DE" sz="6000" b="0" i="0" u="none" strike="noStrike" kern="1200" cap="none" spc="-300" normalizeH="0" baseline="0" noProof="0" dirty="0">
                <a:ln>
                  <a:noFill/>
                </a:ln>
                <a:solidFill>
                  <a:srgbClr val="F2F0EE"/>
                </a:solidFill>
                <a:effectLst/>
                <a:uLnTx/>
                <a:uFillTx/>
                <a:latin typeface="FagoNoBoldTf-Roman" pitchFamily="50" charset="0"/>
                <a:ea typeface="+mn-ea"/>
                <a:cs typeface="+mn-cs"/>
              </a:rPr>
              <a:t>GELUNGENE BEISPIELE</a:t>
            </a:r>
            <a:endParaRPr kumimoji="0" lang="de-DE" sz="6000" b="0" i="0" u="none" strike="noStrike" kern="1200" cap="none" spc="-300" normalizeH="0" baseline="0" noProof="0" dirty="0">
              <a:ln>
                <a:noFill/>
              </a:ln>
              <a:solidFill>
                <a:srgbClr val="F2F0EE"/>
              </a:solidFill>
              <a:effectLst/>
              <a:uLnTx/>
              <a:uFillTx/>
              <a:latin typeface="FagoNoRegularTf-Roman" pitchFamily="50" charset="0"/>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412706446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5145407" y="3920992"/>
            <a:ext cx="7919427"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722557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853996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 0 L 0.27969 0 " pathEditMode="relative" ptsTypes="AA">
                                      <p:cBhvr>
                                        <p:cTn id="6" dur="2000" fill="hold"/>
                                        <p:tgtEl>
                                          <p:spTgt spid="17"/>
                                        </p:tgtEl>
                                        <p:attrNameLst>
                                          <p:attrName>ppt_x</p:attrName>
                                          <p:attrName>ppt_y</p:attrName>
                                        </p:attrNameLst>
                                      </p:cBhvr>
                                    </p:animMotion>
                                  </p:childTnLst>
                                </p:cTn>
                              </p:par>
                              <p:par>
                                <p:cTn id="7" presetID="0" presetClass="path" presetSubtype="0" accel="50000" decel="50000" fill="hold" grpId="1" nodeType="withEffect">
                                  <p:stCondLst>
                                    <p:cond delay="0"/>
                                  </p:stCondLst>
                                  <p:childTnLst>
                                    <p:animMotion origin="layout" path="M 3.33333E-6 -2.59259E-6 L -0.36719 -2.59259E-6 " pathEditMode="relative" rAng="0" ptsTypes="AA">
                                      <p:cBhvr>
                                        <p:cTn id="8" dur="2000" fill="hold"/>
                                        <p:tgtEl>
                                          <p:spTgt spid="8"/>
                                        </p:tgtEl>
                                        <p:attrNameLst>
                                          <p:attrName>ppt_x</p:attrName>
                                          <p:attrName>ppt_y</p:attrName>
                                        </p:attrNameLst>
                                      </p:cBhvr>
                                      <p:rCtr x="-183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ung 11"/>
          <p:cNvGrpSpPr/>
          <p:nvPr/>
        </p:nvGrpSpPr>
        <p:grpSpPr>
          <a:xfrm>
            <a:off x="-483" y="-1339701"/>
            <a:ext cx="12192000" cy="8621152"/>
            <a:chOff x="-483" y="-1127051"/>
            <a:chExt cx="12192000" cy="8621152"/>
          </a:xfrm>
        </p:grpSpPr>
        <p:pic>
          <p:nvPicPr>
            <p:cNvPr id="6" name="Bild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 y="-1127051"/>
              <a:ext cx="12192000" cy="8621152"/>
            </a:xfrm>
            <a:prstGeom prst="rect">
              <a:avLst/>
            </a:prstGeom>
          </p:spPr>
        </p:pic>
        <p:pic>
          <p:nvPicPr>
            <p:cNvPr id="20" name="Bild 19"/>
            <p:cNvPicPr>
              <a:picLocks noChangeAspect="1"/>
            </p:cNvPicPr>
            <p:nvPr/>
          </p:nvPicPr>
          <p:blipFill>
            <a:blip r:embed="rId4"/>
            <a:stretch>
              <a:fillRect/>
            </a:stretch>
          </p:blipFill>
          <p:spPr>
            <a:xfrm>
              <a:off x="10272274" y="2488713"/>
              <a:ext cx="1623219" cy="492039"/>
            </a:xfrm>
            <a:prstGeom prst="rect">
              <a:avLst/>
            </a:prstGeom>
          </p:spPr>
        </p:pic>
      </p:grpSp>
      <p:pic>
        <p:nvPicPr>
          <p:cNvPr id="3" name="Grafik 2">
            <a:extLst>
              <a:ext uri="{FF2B5EF4-FFF2-40B4-BE49-F238E27FC236}">
                <a16:creationId xmlns:a16="http://schemas.microsoft.com/office/drawing/2014/main" id="{2380BC0E-D359-BE41-A553-8AC2675B1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6451" y="5478654"/>
            <a:ext cx="1188002" cy="756770"/>
          </a:xfrm>
          <a:prstGeom prst="rect">
            <a:avLst/>
          </a:prstGeom>
        </p:spPr>
      </p:pic>
      <p:pic>
        <p:nvPicPr>
          <p:cNvPr id="8" name="Grafik 7">
            <a:extLst>
              <a:ext uri="{FF2B5EF4-FFF2-40B4-BE49-F238E27FC236}">
                <a16:creationId xmlns:a16="http://schemas.microsoft.com/office/drawing/2014/main" id="{EF0239F7-2CDD-F845-8F82-2D5EC3469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453" y="4346713"/>
            <a:ext cx="2713127" cy="944216"/>
          </a:xfrm>
          <a:prstGeom prst="rect">
            <a:avLst/>
          </a:prstGeom>
        </p:spPr>
      </p:pic>
      <p:pic>
        <p:nvPicPr>
          <p:cNvPr id="10" name="Grafik 9">
            <a:extLst>
              <a:ext uri="{FF2B5EF4-FFF2-40B4-BE49-F238E27FC236}">
                <a16:creationId xmlns:a16="http://schemas.microsoft.com/office/drawing/2014/main" id="{399D4A44-AF90-C846-B5CB-50B0F23F08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834" y="5501865"/>
            <a:ext cx="2054363" cy="773315"/>
          </a:xfrm>
          <a:prstGeom prst="rect">
            <a:avLst/>
          </a:prstGeom>
        </p:spPr>
      </p:pic>
      <p:pic>
        <p:nvPicPr>
          <p:cNvPr id="13" name="Grafik 12">
            <a:extLst>
              <a:ext uri="{FF2B5EF4-FFF2-40B4-BE49-F238E27FC236}">
                <a16:creationId xmlns:a16="http://schemas.microsoft.com/office/drawing/2014/main" id="{993D30E7-8D03-384E-9DA1-36DEF68DF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2688" y="5511531"/>
            <a:ext cx="2131707" cy="712854"/>
          </a:xfrm>
          <a:prstGeom prst="rect">
            <a:avLst/>
          </a:prstGeom>
        </p:spPr>
      </p:pic>
      <p:pic>
        <p:nvPicPr>
          <p:cNvPr id="15" name="Grafik 14">
            <a:extLst>
              <a:ext uri="{FF2B5EF4-FFF2-40B4-BE49-F238E27FC236}">
                <a16:creationId xmlns:a16="http://schemas.microsoft.com/office/drawing/2014/main" id="{0280733F-A917-C246-A0D4-D02BF5DDCD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1542" y="5478654"/>
            <a:ext cx="1402891" cy="669287"/>
          </a:xfrm>
          <a:prstGeom prst="rect">
            <a:avLst/>
          </a:prstGeom>
        </p:spPr>
      </p:pic>
    </p:spTree>
    <p:extLst>
      <p:ext uri="{BB962C8B-B14F-4D97-AF65-F5344CB8AC3E}">
        <p14:creationId xmlns:p14="http://schemas.microsoft.com/office/powerpoint/2010/main" val="24318087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Bild 5"/>
          <p:cNvPicPr>
            <a:picLocks noChangeAspect="1"/>
          </p:cNvPicPr>
          <p:nvPr/>
        </p:nvPicPr>
        <p:blipFill rotWithShape="1">
          <a:blip r:embed="rId3">
            <a:extLst>
              <a:ext uri="{28A0092B-C50C-407E-A947-70E740481C1C}">
                <a14:useLocalDpi xmlns:a14="http://schemas.microsoft.com/office/drawing/2010/main" val="0"/>
              </a:ext>
            </a:extLst>
          </a:blip>
          <a:srcRect l="15170" t="7193" r="10426" b="9022"/>
          <a:stretch/>
        </p:blipFill>
        <p:spPr>
          <a:xfrm>
            <a:off x="1475232" y="841248"/>
            <a:ext cx="9131808" cy="5681472"/>
          </a:xfrm>
          <a:prstGeom prst="rect">
            <a:avLst/>
          </a:prstGeom>
        </p:spPr>
      </p:pic>
      <p:pic>
        <p:nvPicPr>
          <p:cNvPr id="2" name="Bild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5470" y="99290"/>
            <a:ext cx="2596462" cy="741958"/>
          </a:xfrm>
          <a:prstGeom prst="rect">
            <a:avLst/>
          </a:prstGeom>
        </p:spPr>
      </p:pic>
    </p:spTree>
    <p:extLst>
      <p:ext uri="{BB962C8B-B14F-4D97-AF65-F5344CB8AC3E}">
        <p14:creationId xmlns:p14="http://schemas.microsoft.com/office/powerpoint/2010/main" val="350249570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BC4CBD-C5CF-E64A-964F-19270872D144}"/>
              </a:ext>
            </a:extLst>
          </p:cNvPr>
          <p:cNvSpPr/>
          <p:nvPr/>
        </p:nvSpPr>
        <p:spPr>
          <a:xfrm>
            <a:off x="0" y="0"/>
            <a:ext cx="12192000" cy="685800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Ein Bild, das drinnen, Himmel, Wand, Computer enthält.&#10;&#10;Automatisch generierte Beschreibung">
            <a:extLst>
              <a:ext uri="{FF2B5EF4-FFF2-40B4-BE49-F238E27FC236}">
                <a16:creationId xmlns:a16="http://schemas.microsoft.com/office/drawing/2014/main" id="{D6DAF7D6-5AA9-CB4F-AE03-868310521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137"/>
            <a:ext cx="12192000" cy="6245726"/>
          </a:xfrm>
          <a:prstGeom prst="rect">
            <a:avLst/>
          </a:prstGeom>
        </p:spPr>
      </p:pic>
    </p:spTree>
    <p:extLst>
      <p:ext uri="{BB962C8B-B14F-4D97-AF65-F5344CB8AC3E}">
        <p14:creationId xmlns:p14="http://schemas.microsoft.com/office/powerpoint/2010/main" val="415562218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Text, Screenshot enthält.&#10;&#10;Automatisch generierte Beschreibung">
            <a:extLst>
              <a:ext uri="{FF2B5EF4-FFF2-40B4-BE49-F238E27FC236}">
                <a16:creationId xmlns:a16="http://schemas.microsoft.com/office/drawing/2014/main" id="{8FBF88DE-4988-1B43-AA57-5E6FCC865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38" y="-891000"/>
            <a:ext cx="12210927" cy="8640000"/>
          </a:xfrm>
          <a:prstGeom prst="rect">
            <a:avLst/>
          </a:prstGeom>
        </p:spPr>
      </p:pic>
    </p:spTree>
    <p:extLst>
      <p:ext uri="{BB962C8B-B14F-4D97-AF65-F5344CB8AC3E}">
        <p14:creationId xmlns:p14="http://schemas.microsoft.com/office/powerpoint/2010/main" val="11315685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Screenshot enthält.&#10;&#10;Automatisch generierte Beschreibung">
            <a:extLst>
              <a:ext uri="{FF2B5EF4-FFF2-40B4-BE49-F238E27FC236}">
                <a16:creationId xmlns:a16="http://schemas.microsoft.com/office/drawing/2014/main" id="{A9C766B5-F693-324B-A4D9-ED1D67DD5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3" y="-370727"/>
            <a:ext cx="12210927" cy="8640000"/>
          </a:xfrm>
          <a:prstGeom prst="rect">
            <a:avLst/>
          </a:prstGeom>
        </p:spPr>
      </p:pic>
    </p:spTree>
    <p:extLst>
      <p:ext uri="{BB962C8B-B14F-4D97-AF65-F5344CB8AC3E}">
        <p14:creationId xmlns:p14="http://schemas.microsoft.com/office/powerpoint/2010/main" val="82158068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BD6C89A-7368-D046-BD65-366EB6D08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457" y="0"/>
            <a:ext cx="9692423" cy="6858000"/>
          </a:xfrm>
          <a:prstGeom prst="rect">
            <a:avLst/>
          </a:prstGeom>
        </p:spPr>
      </p:pic>
    </p:spTree>
    <p:extLst>
      <p:ext uri="{BB962C8B-B14F-4D97-AF65-F5344CB8AC3E}">
        <p14:creationId xmlns:p14="http://schemas.microsoft.com/office/powerpoint/2010/main" val="416641954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AC27A72-E0B2-D842-915B-5B2BF0EA7EA6}"/>
              </a:ext>
            </a:extLst>
          </p:cNvPr>
          <p:cNvPicPr>
            <a:picLocks noChangeAspect="1"/>
          </p:cNvPicPr>
          <p:nvPr/>
        </p:nvPicPr>
        <p:blipFill>
          <a:blip r:embed="rId3"/>
          <a:stretch>
            <a:fillRect/>
          </a:stretch>
        </p:blipFill>
        <p:spPr>
          <a:xfrm>
            <a:off x="1536159" y="0"/>
            <a:ext cx="9119681" cy="6858000"/>
          </a:xfrm>
          <a:prstGeom prst="rect">
            <a:avLst/>
          </a:prstGeom>
        </p:spPr>
      </p:pic>
      <p:pic>
        <p:nvPicPr>
          <p:cNvPr id="6" name="Grafik 5" descr="Ein Bild, das Baum, draußen, Gebäude enthält.&#10;&#10;Automatisch generierte Beschreibung">
            <a:extLst>
              <a:ext uri="{FF2B5EF4-FFF2-40B4-BE49-F238E27FC236}">
                <a16:creationId xmlns:a16="http://schemas.microsoft.com/office/drawing/2014/main" id="{0F514BEC-8B62-EE46-A4FA-64A5E1A57B9C}"/>
              </a:ext>
            </a:extLst>
          </p:cNvPr>
          <p:cNvPicPr>
            <a:picLocks noChangeAspect="1"/>
          </p:cNvPicPr>
          <p:nvPr/>
        </p:nvPicPr>
        <p:blipFill rotWithShape="1">
          <a:blip r:embed="rId4">
            <a:extLst>
              <a:ext uri="{28A0092B-C50C-407E-A947-70E740481C1C}">
                <a14:useLocalDpi xmlns:a14="http://schemas.microsoft.com/office/drawing/2010/main" val="0"/>
              </a:ext>
            </a:extLst>
          </a:blip>
          <a:srcRect t="12267"/>
          <a:stretch/>
        </p:blipFill>
        <p:spPr>
          <a:xfrm>
            <a:off x="2397967" y="735837"/>
            <a:ext cx="7277878" cy="4047378"/>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41B9A5BD-12A5-7142-9E31-59C34C538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0812" y="497858"/>
            <a:ext cx="4950373" cy="5862284"/>
          </a:xfrm>
          <a:prstGeom prst="rect">
            <a:avLst/>
          </a:prstGeom>
        </p:spPr>
      </p:pic>
    </p:spTree>
    <p:extLst>
      <p:ext uri="{BB962C8B-B14F-4D97-AF65-F5344CB8AC3E}">
        <p14:creationId xmlns:p14="http://schemas.microsoft.com/office/powerpoint/2010/main" val="2077601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36CF1D9-96C3-F34D-84BF-D62D345EF0A9}"/>
              </a:ext>
            </a:extLst>
          </p:cNvPr>
          <p:cNvSpPr/>
          <p:nvPr/>
        </p:nvSpPr>
        <p:spPr>
          <a:xfrm>
            <a:off x="0" y="0"/>
            <a:ext cx="12192000"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descr="Ein Bild, das Screenshot, drinnen, Himmel, Wand enthält.&#10;&#10;Automatisch generierte Beschreibung">
            <a:extLst>
              <a:ext uri="{FF2B5EF4-FFF2-40B4-BE49-F238E27FC236}">
                <a16:creationId xmlns:a16="http://schemas.microsoft.com/office/drawing/2014/main" id="{C18B034C-79FB-FD40-9CAB-8DE5F3EC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208"/>
            <a:ext cx="12192000" cy="6077583"/>
          </a:xfrm>
          <a:prstGeom prst="rect">
            <a:avLst/>
          </a:prstGeom>
        </p:spPr>
      </p:pic>
    </p:spTree>
    <p:extLst>
      <p:ext uri="{BB962C8B-B14F-4D97-AF65-F5344CB8AC3E}">
        <p14:creationId xmlns:p14="http://schemas.microsoft.com/office/powerpoint/2010/main" val="36799832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3441"/>
            <a:ext cx="7095344" cy="577233"/>
          </a:xfrm>
          <a:prstGeom prst="rect">
            <a:avLst/>
          </a:prstGeom>
          <a:solidFill>
            <a:srgbClr val="1B5A8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Saira SemiCondensed Medium" pitchFamily="2" charset="77"/>
                <a:ea typeface="Noto Sans" panose="020B0502040504020204" pitchFamily="34" charset="0"/>
                <a:cs typeface="Noto Sans" panose="020B0502040504020204" pitchFamily="34" charset="0"/>
              </a:rPr>
              <a:t>WAS IST ressourcenmangel?</a:t>
            </a:r>
          </a:p>
        </p:txBody>
      </p:sp>
      <p:sp>
        <p:nvSpPr>
          <p:cNvPr id="13" name="Rectangle 2"/>
          <p:cNvSpPr>
            <a:spLocks noChangeArrowheads="1"/>
          </p:cNvSpPr>
          <p:nvPr/>
        </p:nvSpPr>
        <p:spPr bwMode="auto">
          <a:xfrm>
            <a:off x="6096000" y="3285870"/>
            <a:ext cx="9360477" cy="577233"/>
          </a:xfrm>
          <a:prstGeom prst="rect">
            <a:avLst/>
          </a:prstGeom>
          <a:solidFill>
            <a:srgbClr val="1B5A8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Saira SemiCondensed Medium" pitchFamily="2" charset="77"/>
                <a:ea typeface="Noto Sans" panose="020B0502040504020204" pitchFamily="34" charset="0"/>
                <a:cs typeface="Noto Sans" panose="020B0502040504020204" pitchFamily="34" charset="0"/>
              </a:rPr>
              <a:t>WARUM DIE MILCHTÜTE UND ressourcenmangel?</a:t>
            </a:r>
          </a:p>
        </p:txBody>
      </p:sp>
      <p:sp>
        <p:nvSpPr>
          <p:cNvPr id="15" name="Rectangle 2"/>
          <p:cNvSpPr>
            <a:spLocks noChangeArrowheads="1"/>
          </p:cNvSpPr>
          <p:nvPr/>
        </p:nvSpPr>
        <p:spPr bwMode="auto">
          <a:xfrm>
            <a:off x="8338328" y="2659813"/>
            <a:ext cx="7095309" cy="577233"/>
          </a:xfrm>
          <a:prstGeom prst="rect">
            <a:avLst/>
          </a:prstGeom>
          <a:solidFill>
            <a:srgbClr val="1B5A8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Saira SemiCondensed Medium" pitchFamily="2" charset="77"/>
                <a:ea typeface="Noto Sans" panose="020B0502040504020204" pitchFamily="34" charset="0"/>
                <a:cs typeface="Noto Sans" panose="020B0502040504020204" pitchFamily="34" charset="0"/>
              </a:rPr>
              <a:t>WER IST ressourcenmangel?</a:t>
            </a:r>
          </a:p>
        </p:txBody>
      </p:sp>
      <p:sp>
        <p:nvSpPr>
          <p:cNvPr id="17" name="Rectangle 2"/>
          <p:cNvSpPr>
            <a:spLocks noChangeArrowheads="1"/>
          </p:cNvSpPr>
          <p:nvPr/>
        </p:nvSpPr>
        <p:spPr bwMode="auto">
          <a:xfrm>
            <a:off x="8539774" y="3916776"/>
            <a:ext cx="6893863" cy="577233"/>
          </a:xfrm>
          <a:prstGeom prst="rect">
            <a:avLst/>
          </a:prstGeom>
          <a:solidFill>
            <a:srgbClr val="1B5A8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Saira SemiCondensed Medium" pitchFamily="2" charset="77"/>
                <a:ea typeface="Noto Sans" panose="020B0502040504020204" pitchFamily="34" charset="0"/>
                <a:cs typeface="Noto Sans" panose="020B0502040504020204" pitchFamily="34"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46566"/>
            <a:ext cx="6240317" cy="577233"/>
          </a:xfrm>
          <a:prstGeom prst="rect">
            <a:avLst/>
          </a:prstGeom>
          <a:solidFill>
            <a:srgbClr val="1B5A8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Saira SemiCondensed Medium" pitchFamily="2" charset="77"/>
                <a:ea typeface="Noto Sans" panose="020B0502040504020204" pitchFamily="34" charset="0"/>
                <a:cs typeface="Noto Sans" panose="020B0502040504020204" pitchFamily="34" charset="0"/>
              </a:rPr>
              <a:t>GUTE BEISPIELE</a:t>
            </a:r>
          </a:p>
        </p:txBody>
      </p:sp>
    </p:spTree>
    <p:extLst>
      <p:ext uri="{BB962C8B-B14F-4D97-AF65-F5344CB8AC3E}">
        <p14:creationId xmlns:p14="http://schemas.microsoft.com/office/powerpoint/2010/main" val="1247587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decel="10000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0 0 L -0.26393 0 " pathEditMode="relative" ptsTypes="AA">
                                      <p:cBhvr>
                                        <p:cTn id="3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P spid="15" grpId="0" animBg="1"/>
      <p:bldP spid="1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descr="Ein Bild, das Screenshot enthält.&#10;&#10;Automatisch generierte Beschreibung">
            <a:extLst>
              <a:ext uri="{FF2B5EF4-FFF2-40B4-BE49-F238E27FC236}">
                <a16:creationId xmlns:a16="http://schemas.microsoft.com/office/drawing/2014/main" id="{561BF2A5-61D7-414E-8052-ECA5131E96BC}"/>
              </a:ext>
            </a:extLst>
          </p:cNvPr>
          <p:cNvPicPr>
            <a:picLocks noChangeAspect="1"/>
          </p:cNvPicPr>
          <p:nvPr/>
        </p:nvPicPr>
        <p:blipFill rotWithShape="1">
          <a:blip r:embed="rId2">
            <a:extLst>
              <a:ext uri="{28A0092B-C50C-407E-A947-70E740481C1C}">
                <a14:useLocalDpi xmlns:a14="http://schemas.microsoft.com/office/drawing/2010/main" val="0"/>
              </a:ext>
            </a:extLst>
          </a:blip>
          <a:srcRect t="12147"/>
          <a:stretch/>
        </p:blipFill>
        <p:spPr>
          <a:xfrm>
            <a:off x="686457" y="416531"/>
            <a:ext cx="10819086" cy="6024939"/>
          </a:xfrm>
          <a:prstGeom prst="rect">
            <a:avLst/>
          </a:prstGeom>
        </p:spPr>
      </p:pic>
    </p:spTree>
    <p:extLst>
      <p:ext uri="{BB962C8B-B14F-4D97-AF65-F5344CB8AC3E}">
        <p14:creationId xmlns:p14="http://schemas.microsoft.com/office/powerpoint/2010/main" val="282834034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684C7"/>
            </a:gs>
            <a:gs pos="46000">
              <a:srgbClr val="2173AD"/>
            </a:gs>
            <a:gs pos="100000">
              <a:srgbClr val="1B5A85"/>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lvl="0" algn="ctr">
              <a:lnSpc>
                <a:spcPct val="75000"/>
              </a:lnSpc>
            </a:pPr>
            <a:r>
              <a:rPr lang="de-DE" sz="6000" spc="-300" dirty="0">
                <a:solidFill>
                  <a:srgbClr val="F2F0EE"/>
                </a:solidFill>
                <a:latin typeface="Saira SemiCondensed Medium" pitchFamily="2" charset="77"/>
                <a:ea typeface="Noto Sans" panose="020B0502040504020204" pitchFamily="34" charset="0"/>
                <a:cs typeface="Noto Sans" panose="020B0502040504020204" pitchFamily="34" charset="0"/>
              </a:rPr>
              <a:t>WAS IST Toolchain?</a:t>
            </a:r>
          </a:p>
        </p:txBody>
      </p:sp>
      <p:grpSp>
        <p:nvGrpSpPr>
          <p:cNvPr id="8" name="Gruppieren 7">
            <a:extLst>
              <a:ext uri="{FF2B5EF4-FFF2-40B4-BE49-F238E27FC236}">
                <a16:creationId xmlns:a16="http://schemas.microsoft.com/office/drawing/2014/main" id="{948D2131-EBB1-A342-99D4-64F2EAE04CF0}"/>
              </a:ext>
            </a:extLst>
          </p:cNvPr>
          <p:cNvGrpSpPr>
            <a:grpSpLocks noChangeAspect="1"/>
          </p:cNvGrpSpPr>
          <p:nvPr/>
        </p:nvGrpSpPr>
        <p:grpSpPr>
          <a:xfrm>
            <a:off x="5474040" y="5168437"/>
            <a:ext cx="1243919" cy="1243886"/>
            <a:chOff x="5714665" y="4810896"/>
            <a:chExt cx="762669" cy="762649"/>
          </a:xfrm>
        </p:grpSpPr>
        <p:sp>
          <p:nvSpPr>
            <p:cNvPr id="5" name="Oval 4">
              <a:extLst>
                <a:ext uri="{FF2B5EF4-FFF2-40B4-BE49-F238E27FC236}">
                  <a16:creationId xmlns:a16="http://schemas.microsoft.com/office/drawing/2014/main" id="{79AABAC7-6C1D-1541-BBF1-EE4930AEEAC6}"/>
                </a:ext>
              </a:extLst>
            </p:cNvPr>
            <p:cNvSpPr>
              <a:spLocks noChangeAspect="1"/>
            </p:cNvSpPr>
            <p:nvPr/>
          </p:nvSpPr>
          <p:spPr>
            <a:xfrm>
              <a:off x="5714665" y="4810896"/>
              <a:ext cx="762669" cy="7626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E54B5B37-5172-AC48-B73C-AA6A8647E9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5011" y="4875737"/>
              <a:ext cx="421976" cy="632965"/>
            </a:xfrm>
            <a:prstGeom prst="rect">
              <a:avLst/>
            </a:prstGeom>
          </p:spPr>
        </p:pic>
      </p:grpSp>
    </p:spTree>
    <p:extLst>
      <p:ext uri="{BB962C8B-B14F-4D97-AF65-F5344CB8AC3E}">
        <p14:creationId xmlns:p14="http://schemas.microsoft.com/office/powerpoint/2010/main" val="204989266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1B5A85"/>
                </a:solidFill>
                <a:latin typeface="Saira SemiCondensed Medium" pitchFamily="2" charset="77"/>
                <a:ea typeface="Noto Sans" panose="020B0502040504020204" pitchFamily="34" charset="0"/>
                <a:cs typeface="Noto Sans" panose="020B0502040504020204" pitchFamily="34" charset="0"/>
              </a:rPr>
              <a:t>WAS IST Toolchain?</a:t>
            </a:r>
          </a:p>
        </p:txBody>
      </p:sp>
      <p:sp>
        <p:nvSpPr>
          <p:cNvPr id="3" name="Rechteck 2">
            <a:extLst>
              <a:ext uri="{FF2B5EF4-FFF2-40B4-BE49-F238E27FC236}">
                <a16:creationId xmlns:a16="http://schemas.microsoft.com/office/drawing/2014/main" id="{B11DB946-CDAD-5C4A-9C7B-955A1597DC82}"/>
              </a:ext>
            </a:extLst>
          </p:cNvPr>
          <p:cNvSpPr/>
          <p:nvPr/>
        </p:nvSpPr>
        <p:spPr>
          <a:xfrm>
            <a:off x="762795" y="2816362"/>
            <a:ext cx="10666410" cy="3046988"/>
          </a:xfrm>
          <a:prstGeom prst="rect">
            <a:avLst/>
          </a:prstGeom>
        </p:spPr>
        <p:txBody>
          <a:bodyPr wrap="square">
            <a:spAutoFit/>
          </a:bodyPr>
          <a:lstStyle/>
          <a:p>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Ressourcenmangel | </a:t>
            </a:r>
            <a:r>
              <a:rPr lang="de-DE" sz="2400" dirty="0" err="1">
                <a:solidFill>
                  <a:srgbClr val="1B5A85"/>
                </a:solidFill>
                <a:latin typeface="Noto Sans" panose="020B0502040504020204" pitchFamily="34" charset="0"/>
                <a:ea typeface="Noto Sans" panose="020B0502040504020204" pitchFamily="34" charset="0"/>
                <a:cs typeface="Noto Sans" panose="020B0502040504020204" pitchFamily="34" charset="0"/>
              </a:rPr>
              <a:t>rɛˈsʊrsn̩m</a:t>
            </a:r>
            <a:r>
              <a:rPr lang="de-DE" sz="2400" u="sng" dirty="0" err="1">
                <a:solidFill>
                  <a:srgbClr val="1B5A85"/>
                </a:solidFill>
                <a:latin typeface="Noto Sans" panose="020B0502040504020204" pitchFamily="34" charset="0"/>
                <a:ea typeface="Noto Sans" panose="020B0502040504020204" pitchFamily="34" charset="0"/>
                <a:cs typeface="Noto Sans" panose="020B0502040504020204" pitchFamily="34" charset="0"/>
              </a:rPr>
              <a:t>ạ</a:t>
            </a:r>
            <a:r>
              <a:rPr lang="de-DE" sz="2400" dirty="0" err="1">
                <a:solidFill>
                  <a:srgbClr val="1B5A85"/>
                </a:solidFill>
                <a:latin typeface="Noto Sans" panose="020B0502040504020204" pitchFamily="34" charset="0"/>
                <a:ea typeface="Noto Sans" panose="020B0502040504020204" pitchFamily="34" charset="0"/>
                <a:cs typeface="Noto Sans" panose="020B0502040504020204" pitchFamily="34" charset="0"/>
              </a:rPr>
              <a:t>ngel</a:t>
            </a:r>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 |, der  </a:t>
            </a:r>
          </a:p>
          <a:p>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Substantiv, maskulin </a:t>
            </a:r>
          </a:p>
          <a:p>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HERKUNFT französisch </a:t>
            </a:r>
            <a:r>
              <a:rPr lang="de-DE" sz="2400" dirty="0" err="1">
                <a:solidFill>
                  <a:srgbClr val="1B5A85"/>
                </a:solidFill>
                <a:latin typeface="Noto Sans" panose="020B0502040504020204" pitchFamily="34" charset="0"/>
                <a:ea typeface="Noto Sans" panose="020B0502040504020204" pitchFamily="34" charset="0"/>
                <a:cs typeface="Noto Sans" panose="020B0502040504020204" pitchFamily="34" charset="0"/>
              </a:rPr>
              <a:t>ressource</a:t>
            </a:r>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 zu altfranzösisch </a:t>
            </a:r>
            <a:r>
              <a:rPr lang="de-DE" sz="2400" dirty="0" err="1">
                <a:solidFill>
                  <a:srgbClr val="1B5A85"/>
                </a:solidFill>
                <a:latin typeface="Noto Sans" panose="020B0502040504020204" pitchFamily="34" charset="0"/>
                <a:ea typeface="Noto Sans" panose="020B0502040504020204" pitchFamily="34" charset="0"/>
                <a:cs typeface="Noto Sans" panose="020B0502040504020204" pitchFamily="34" charset="0"/>
              </a:rPr>
              <a:t>resourdre</a:t>
            </a:r>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 &lt; lateinisch </a:t>
            </a:r>
            <a:r>
              <a:rPr lang="de-DE" sz="2400" dirty="0" err="1">
                <a:solidFill>
                  <a:srgbClr val="1B5A85"/>
                </a:solidFill>
                <a:latin typeface="Noto Sans" panose="020B0502040504020204" pitchFamily="34" charset="0"/>
                <a:ea typeface="Noto Sans" panose="020B0502040504020204" pitchFamily="34" charset="0"/>
                <a:cs typeface="Noto Sans" panose="020B0502040504020204" pitchFamily="34" charset="0"/>
              </a:rPr>
              <a:t>resurgere</a:t>
            </a:r>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 = wieder erstehen  </a:t>
            </a:r>
          </a:p>
          <a:p>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mittelhochdeutsch </a:t>
            </a:r>
            <a:r>
              <a:rPr lang="de-DE" sz="2400" dirty="0" err="1">
                <a:solidFill>
                  <a:srgbClr val="1B5A85"/>
                </a:solidFill>
                <a:latin typeface="Noto Sans" panose="020B0502040504020204" pitchFamily="34" charset="0"/>
                <a:ea typeface="Noto Sans" panose="020B0502040504020204" pitchFamily="34" charset="0"/>
                <a:cs typeface="Noto Sans" panose="020B0502040504020204" pitchFamily="34" charset="0"/>
              </a:rPr>
              <a:t>mangel</a:t>
            </a:r>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 zu mangeln </a:t>
            </a:r>
          </a:p>
          <a:p>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  </a:t>
            </a:r>
          </a:p>
          <a:p>
            <a:pPr marL="355600" lvl="1" indent="-173038"/>
            <a:r>
              <a:rPr lang="de-DE" sz="2400" dirty="0">
                <a:solidFill>
                  <a:srgbClr val="1B5A85"/>
                </a:solidFill>
                <a:latin typeface="Noto Sans" panose="020B0502040504020204" pitchFamily="34" charset="0"/>
                <a:ea typeface="Noto Sans" panose="020B0502040504020204" pitchFamily="34" charset="0"/>
                <a:cs typeface="Noto Sans" panose="020B0502040504020204" pitchFamily="34" charset="0"/>
              </a:rPr>
              <a:t>1  das Fehlen von Geldmitteln oder eines natürlichen Bestands | man stellte das Projekt wegen Ressourcenmangel vorläufig ein</a:t>
            </a:r>
          </a:p>
        </p:txBody>
      </p:sp>
    </p:spTree>
    <p:extLst>
      <p:ext uri="{BB962C8B-B14F-4D97-AF65-F5344CB8AC3E}">
        <p14:creationId xmlns:p14="http://schemas.microsoft.com/office/powerpoint/2010/main" val="1366673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a:extLst>
              <a:ext uri="{FF2B5EF4-FFF2-40B4-BE49-F238E27FC236}">
                <a16:creationId xmlns:a16="http://schemas.microsoft.com/office/drawing/2014/main" id="{8954CC79-2DEB-7444-8007-3826340A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0" y="1168999"/>
            <a:ext cx="4862475" cy="4523478"/>
          </a:xfrm>
          <a:prstGeom prst="rect">
            <a:avLst/>
          </a:prstGeom>
        </p:spPr>
      </p:pic>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Agentur für konvergente Kommunikation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2004 in Frankfurt (Oder) gegründet</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Verteilt über Deutschland: Berlin, Hamburg, Stuttgart, Düsseldorf und Dresden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Kunden aus Politik, Gesellschaft, Wirtschaft und Wissenschaft</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4256242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Teil der HIRSCHEN GROUP</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mit 50 Partneragenturen (Großbritannien, Österreich und Deutschland)</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bieten gesamte Palette des Kommunikationsbusiness</a:t>
            </a:r>
          </a:p>
        </p:txBody>
      </p:sp>
    </p:spTree>
    <p:extLst>
      <p:ext uri="{BB962C8B-B14F-4D97-AF65-F5344CB8AC3E}">
        <p14:creationId xmlns:p14="http://schemas.microsoft.com/office/powerpoint/2010/main" val="1712807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3ADC380-B332-BA4A-BD23-A88208ACF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720"/>
            <a:ext cx="12192000" cy="6584560"/>
          </a:xfrm>
          <a:prstGeom prst="rect">
            <a:avLst/>
          </a:prstGeom>
        </p:spPr>
      </p:pic>
    </p:spTree>
    <p:extLst>
      <p:ext uri="{BB962C8B-B14F-4D97-AF65-F5344CB8AC3E}">
        <p14:creationId xmlns:p14="http://schemas.microsoft.com/office/powerpoint/2010/main" val="21017580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weiterhin Mitglied der „Golden </a:t>
            </a:r>
            <a:r>
              <a:rPr lang="de-DE" sz="2400" spc="-151" dirty="0" err="1">
                <a:solidFill>
                  <a:srgbClr val="625647"/>
                </a:solidFill>
                <a:latin typeface="FagoNoRegularTf-Roman" pitchFamily="50" charset="0"/>
                <a:cs typeface="FagoNoBold-Roman"/>
              </a:rPr>
              <a:t>Dudes</a:t>
            </a:r>
            <a:r>
              <a:rPr lang="de-DE" sz="2400" spc="-151" dirty="0">
                <a:solidFill>
                  <a:srgbClr val="625647"/>
                </a:solidFill>
                <a:latin typeface="FagoNoRegularTf-Roman" pitchFamily="50" charset="0"/>
                <a:cs typeface="FagoNoBold-Roman"/>
              </a:rPr>
              <a:t>“</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Internationales Netz von Agenturen</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vertreten von New York und Madrid über Istanbul bis nach Tokio</a:t>
            </a:r>
          </a:p>
          <a:p>
            <a:pPr marL="817554" lvl="1" indent="-360354">
              <a:lnSpc>
                <a:spcPts val="2500"/>
              </a:lnSpc>
              <a:spcBef>
                <a:spcPct val="30000"/>
              </a:spcBef>
              <a:buClr>
                <a:srgbClr val="625647"/>
              </a:buClr>
              <a:buFont typeface="FagoNoRegularTf-Roman" pitchFamily="50" charset="0"/>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3956737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900</Words>
  <Application>Microsoft Macintosh PowerPoint</Application>
  <PresentationFormat>Breitbild</PresentationFormat>
  <Paragraphs>142</Paragraphs>
  <Slides>30</Slides>
  <Notes>26</Notes>
  <HiddenSlides>10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30</vt:i4>
      </vt:variant>
    </vt:vector>
  </HeadingPairs>
  <TitlesOfParts>
    <vt:vector size="39" baseType="lpstr">
      <vt:lpstr>Arial</vt:lpstr>
      <vt:lpstr>Calibri</vt:lpstr>
      <vt:lpstr>Calibri Light</vt:lpstr>
      <vt:lpstr>FagoNoBoldTf-Roman</vt:lpstr>
      <vt:lpstr>FagoNoRegularTf-Roman</vt:lpstr>
      <vt:lpstr>Noto Sans</vt:lpstr>
      <vt:lpstr>Saira SemiCondensed Medium</vt:lpstr>
      <vt:lpstr>Systemschrift</vt:lpstr>
      <vt:lpstr>Larissa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AndreasNickel</dc:creator>
  <cp:lastModifiedBy>Sebastian Walter</cp:lastModifiedBy>
  <cp:revision>126</cp:revision>
  <cp:lastPrinted>2019-05-16T09:24:56Z</cp:lastPrinted>
  <dcterms:created xsi:type="dcterms:W3CDTF">2013-06-04T12:13:40Z</dcterms:created>
  <dcterms:modified xsi:type="dcterms:W3CDTF">2019-09-15T11:21:25Z</dcterms:modified>
</cp:coreProperties>
</file>